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庞门正道标题体" panose="020B0604020202020204" charset="-122"/>
      <p:regular r:id="rId21"/>
    </p:embeddedFont>
    <p:embeddedFont>
      <p:font typeface="思源黑体" panose="020B0604020202020204" charset="-128"/>
      <p:regular r:id="rId22"/>
    </p:embeddedFont>
    <p:embeddedFont>
      <p:font typeface="思源黑体 Medium" panose="020B0604020202020204" charset="-128"/>
      <p:regular r:id="rId23"/>
    </p:embeddedFont>
    <p:embeddedFont>
      <p:font typeface="29LT Bukra Wide Semi-Bold" panose="020B0604020202020204" charset="-78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microsoft.com/office/2007/relationships/media" Target="../media/media7.mp4"/><Relationship Id="rId7" Type="http://schemas.openxmlformats.org/officeDocument/2006/relationships/image" Target="../media/image26.jpe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47.94.136.191:3004/#/post/Snew8Qbou4JecbU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1.jpe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47.94.136.191:3004/#/post/fYRQOeyPnTat96A" TargetMode="Externa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8.jpe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7.jpeg"/><Relationship Id="rId17" Type="http://schemas.openxmlformats.org/officeDocument/2006/relationships/image" Target="../media/image22.jpeg"/><Relationship Id="rId2" Type="http://schemas.openxmlformats.org/officeDocument/2006/relationships/video" Target="../media/media1.mp4"/><Relationship Id="rId16" Type="http://schemas.openxmlformats.org/officeDocument/2006/relationships/image" Target="../media/image21.jpe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7.xml"/><Relationship Id="rId5" Type="http://schemas.microsoft.com/office/2007/relationships/media" Target="../media/media3.mp4"/><Relationship Id="rId15" Type="http://schemas.openxmlformats.org/officeDocument/2006/relationships/image" Target="../media/image20.jpe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47.94.136.191:3004/#/post/lwaLMqTpPDlqzD3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1539" y="0"/>
            <a:ext cx="10864921" cy="8229600"/>
          </a:xfrm>
          <a:custGeom>
            <a:avLst/>
            <a:gdLst/>
            <a:ahLst/>
            <a:cxnLst/>
            <a:rect l="l" t="t" r="r" b="b"/>
            <a:pathLst>
              <a:path w="10864921" h="8229600">
                <a:moveTo>
                  <a:pt x="0" y="0"/>
                </a:moveTo>
                <a:lnTo>
                  <a:pt x="10864922" y="0"/>
                </a:lnTo>
                <a:lnTo>
                  <a:pt x="108649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301875" y="1492690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0" y="4717351"/>
                </a:moveTo>
                <a:lnTo>
                  <a:pt x="7134146" y="4717351"/>
                </a:lnTo>
                <a:lnTo>
                  <a:pt x="7134146" y="0"/>
                </a:lnTo>
                <a:lnTo>
                  <a:pt x="0" y="0"/>
                </a:lnTo>
                <a:lnTo>
                  <a:pt x="0" y="47173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1455729" y="1492690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7134146" y="4717351"/>
                </a:moveTo>
                <a:lnTo>
                  <a:pt x="0" y="4717351"/>
                </a:lnTo>
                <a:lnTo>
                  <a:pt x="0" y="0"/>
                </a:lnTo>
                <a:lnTo>
                  <a:pt x="7134146" y="0"/>
                </a:lnTo>
                <a:lnTo>
                  <a:pt x="7134146" y="47173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2351720" y="5533052"/>
            <a:ext cx="0" cy="15068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flipH="1" flipV="1">
            <a:off x="-61420" y="0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748944" y="5850047"/>
            <a:ext cx="3655034" cy="90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8"/>
              </a:lnSpc>
            </a:pPr>
            <a:r>
              <a:rPr lang="en-US" sz="5755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2024/11/5</a:t>
            </a:r>
          </a:p>
        </p:txBody>
      </p:sp>
      <p:sp>
        <p:nvSpPr>
          <p:cNvPr id="9" name="Freeform 9"/>
          <p:cNvSpPr/>
          <p:nvPr/>
        </p:nvSpPr>
        <p:spPr>
          <a:xfrm flipV="1">
            <a:off x="14961383" y="0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0" y="4251280"/>
                </a:moveTo>
                <a:lnTo>
                  <a:pt x="3388037" y="4251280"/>
                </a:lnTo>
                <a:lnTo>
                  <a:pt x="3388037" y="0"/>
                </a:lnTo>
                <a:lnTo>
                  <a:pt x="0" y="0"/>
                </a:lnTo>
                <a:lnTo>
                  <a:pt x="0" y="4251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1420" y="374967"/>
            <a:ext cx="18288000" cy="458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79"/>
              </a:lnSpc>
            </a:pPr>
            <a:r>
              <a:rPr lang="en-US" sz="12628" spc="119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智能物联网应用设计</a:t>
            </a:r>
          </a:p>
          <a:p>
            <a:pPr algn="ctr">
              <a:lnSpc>
                <a:spcPts val="17679"/>
              </a:lnSpc>
              <a:spcBef>
                <a:spcPct val="0"/>
              </a:spcBef>
            </a:pPr>
            <a:endParaRPr lang="en-US" sz="12628" spc="1199">
              <a:solidFill>
                <a:srgbClr val="FFFFFF"/>
              </a:solidFill>
              <a:latin typeface="庞门正道标题体"/>
              <a:ea typeface="庞门正道标题体"/>
              <a:cs typeface="庞门正道标题体"/>
              <a:sym typeface="庞门正道标题体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70583" y="3794215"/>
            <a:ext cx="1946834" cy="208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6"/>
              </a:lnSpc>
            </a:pPr>
            <a:r>
              <a:rPr lang="en-US" sz="2969" b="1">
                <a:solidFill>
                  <a:srgbClr val="FFFFFF"/>
                </a:solidFill>
                <a:latin typeface="思源黑体 Medium"/>
                <a:ea typeface="思源黑体 Medium"/>
                <a:cs typeface="思源黑体 Medium"/>
                <a:sym typeface="思源黑体 Medium"/>
              </a:rPr>
              <a:t>组员</a:t>
            </a:r>
          </a:p>
          <a:p>
            <a:pPr algn="ctr">
              <a:lnSpc>
                <a:spcPts val="4156"/>
              </a:lnSpc>
            </a:pPr>
            <a:r>
              <a:rPr lang="en-US" sz="2969" b="1">
                <a:solidFill>
                  <a:srgbClr val="FFFFFF"/>
                </a:solidFill>
                <a:latin typeface="思源黑体 Medium"/>
                <a:ea typeface="思源黑体 Medium"/>
                <a:cs typeface="思源黑体 Medium"/>
                <a:sym typeface="思源黑体 Medium"/>
              </a:rPr>
              <a:t>曾泇睷</a:t>
            </a:r>
          </a:p>
          <a:p>
            <a:pPr algn="ctr">
              <a:lnSpc>
                <a:spcPts val="4156"/>
              </a:lnSpc>
            </a:pPr>
            <a:r>
              <a:rPr lang="en-US" sz="2969" b="1">
                <a:solidFill>
                  <a:srgbClr val="FFFFFF"/>
                </a:solidFill>
                <a:latin typeface="思源黑体 Medium"/>
                <a:ea typeface="思源黑体 Medium"/>
                <a:cs typeface="思源黑体 Medium"/>
                <a:sym typeface="思源黑体 Medium"/>
              </a:rPr>
              <a:t>丘绎楦</a:t>
            </a:r>
          </a:p>
          <a:p>
            <a:pPr algn="ctr">
              <a:lnSpc>
                <a:spcPts val="4156"/>
              </a:lnSpc>
            </a:pPr>
            <a:r>
              <a:rPr lang="en-US" sz="2969" b="1">
                <a:solidFill>
                  <a:srgbClr val="FFFFFF"/>
                </a:solidFill>
                <a:latin typeface="思源黑体 Medium"/>
                <a:ea typeface="思源黑体 Medium"/>
                <a:cs typeface="思源黑体 Medium"/>
                <a:sym typeface="思源黑体 Medium"/>
              </a:rPr>
              <a:t>丘绎详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1934" y="837841"/>
            <a:ext cx="6016336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游戏玩法&amp;模式</a:t>
            </a:r>
          </a:p>
        </p:txBody>
      </p:sp>
      <p:sp>
        <p:nvSpPr>
          <p:cNvPr id="5" name="Freeform 5"/>
          <p:cNvSpPr/>
          <p:nvPr/>
        </p:nvSpPr>
        <p:spPr>
          <a:xfrm>
            <a:off x="1100317" y="2190973"/>
            <a:ext cx="6046169" cy="3720117"/>
          </a:xfrm>
          <a:custGeom>
            <a:avLst/>
            <a:gdLst/>
            <a:ahLst/>
            <a:cxnLst/>
            <a:rect l="l" t="t" r="r" b="b"/>
            <a:pathLst>
              <a:path w="6046169" h="3720117">
                <a:moveTo>
                  <a:pt x="0" y="0"/>
                </a:moveTo>
                <a:lnTo>
                  <a:pt x="6046169" y="0"/>
                </a:lnTo>
                <a:lnTo>
                  <a:pt x="6046169" y="3720117"/>
                </a:lnTo>
                <a:lnTo>
                  <a:pt x="0" y="3720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26092" y="2513553"/>
            <a:ext cx="3413915" cy="68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43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主要玩法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6092" y="3118201"/>
            <a:ext cx="5370043" cy="250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666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将最左侧圆盘从下面开始按大小顺序重新摆放在最右侧柱子上。并且规定，在小圆盘上不能放大圆盘，在三根柱子之间一次只能移动一个圆盘。</a:t>
            </a:r>
          </a:p>
        </p:txBody>
      </p:sp>
      <p:sp>
        <p:nvSpPr>
          <p:cNvPr id="8" name="Freeform 8"/>
          <p:cNvSpPr/>
          <p:nvPr/>
        </p:nvSpPr>
        <p:spPr>
          <a:xfrm>
            <a:off x="9144000" y="2190973"/>
            <a:ext cx="6046169" cy="3720117"/>
          </a:xfrm>
          <a:custGeom>
            <a:avLst/>
            <a:gdLst/>
            <a:ahLst/>
            <a:cxnLst/>
            <a:rect l="l" t="t" r="r" b="b"/>
            <a:pathLst>
              <a:path w="6046169" h="3720117">
                <a:moveTo>
                  <a:pt x="0" y="0"/>
                </a:moveTo>
                <a:lnTo>
                  <a:pt x="6046169" y="0"/>
                </a:lnTo>
                <a:lnTo>
                  <a:pt x="6046169" y="3720117"/>
                </a:lnTo>
                <a:lnTo>
                  <a:pt x="0" y="3720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69775" y="2513553"/>
            <a:ext cx="3413915" cy="68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43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游戏模式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9775" y="3118201"/>
            <a:ext cx="5370043" cy="149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666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游戏分为游玩模式和解答模式两种，可以 游玩/观看解答 3~8层的汉诺塔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778252" y="451834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3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3" y="0"/>
                </a:lnTo>
                <a:lnTo>
                  <a:pt x="2550513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1934" y="837841"/>
            <a:ext cx="3543062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模块使用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61955" y="3906998"/>
            <a:ext cx="8776836" cy="6233370"/>
          </a:xfrm>
          <a:custGeom>
            <a:avLst/>
            <a:gdLst/>
            <a:ahLst/>
            <a:cxnLst/>
            <a:rect l="l" t="t" r="r" b="b"/>
            <a:pathLst>
              <a:path w="8776836" h="6233370">
                <a:moveTo>
                  <a:pt x="0" y="0"/>
                </a:moveTo>
                <a:lnTo>
                  <a:pt x="8776836" y="0"/>
                </a:lnTo>
                <a:lnTo>
                  <a:pt x="8776836" y="6233370"/>
                </a:lnTo>
                <a:lnTo>
                  <a:pt x="0" y="6233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1327" r="-112131" b="-576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832963" y="1295079"/>
            <a:ext cx="1876630" cy="1220321"/>
          </a:xfrm>
          <a:custGeom>
            <a:avLst/>
            <a:gdLst/>
            <a:ahLst/>
            <a:cxnLst/>
            <a:rect l="l" t="t" r="r" b="b"/>
            <a:pathLst>
              <a:path w="1876630" h="1220321">
                <a:moveTo>
                  <a:pt x="0" y="0"/>
                </a:moveTo>
                <a:lnTo>
                  <a:pt x="1876629" y="0"/>
                </a:lnTo>
                <a:lnTo>
                  <a:pt x="1876629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996" t="-465" r="-99836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5400000" flipV="1">
            <a:off x="-3169431" y="6899625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0" y="4717350"/>
                </a:moveTo>
                <a:lnTo>
                  <a:pt x="7134146" y="4717350"/>
                </a:lnTo>
                <a:lnTo>
                  <a:pt x="7134146" y="0"/>
                </a:lnTo>
                <a:lnTo>
                  <a:pt x="0" y="0"/>
                </a:lnTo>
                <a:lnTo>
                  <a:pt x="0" y="471735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64249" y="1490125"/>
            <a:ext cx="12140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底板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6306851" y="2811369"/>
            <a:ext cx="4928853" cy="8523299"/>
            <a:chOff x="0" y="0"/>
            <a:chExt cx="6571804" cy="1136439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 l="6037" t="14296" r="12633" b="22415"/>
            <a:stretch>
              <a:fillRect/>
            </a:stretch>
          </p:blipFill>
          <p:spPr>
            <a:xfrm>
              <a:off x="0" y="0"/>
              <a:ext cx="6571804" cy="11364398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4877342" y="2951835"/>
            <a:ext cx="1876630" cy="1220321"/>
          </a:xfrm>
          <a:custGeom>
            <a:avLst/>
            <a:gdLst/>
            <a:ahLst/>
            <a:cxnLst/>
            <a:rect l="l" t="t" r="r" b="b"/>
            <a:pathLst>
              <a:path w="1876630" h="1220321">
                <a:moveTo>
                  <a:pt x="0" y="0"/>
                </a:moveTo>
                <a:lnTo>
                  <a:pt x="1876629" y="0"/>
                </a:lnTo>
                <a:lnTo>
                  <a:pt x="1876629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996" t="-465" r="-99836"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5208628" y="3146881"/>
            <a:ext cx="12140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主板</a:t>
            </a:r>
          </a:p>
        </p:txBody>
      </p:sp>
      <p:sp>
        <p:nvSpPr>
          <p:cNvPr id="14" name="Freeform 14"/>
          <p:cNvSpPr/>
          <p:nvPr/>
        </p:nvSpPr>
        <p:spPr>
          <a:xfrm>
            <a:off x="7658846" y="2951835"/>
            <a:ext cx="2183053" cy="1220321"/>
          </a:xfrm>
          <a:custGeom>
            <a:avLst/>
            <a:gdLst/>
            <a:ahLst/>
            <a:cxnLst/>
            <a:rect l="l" t="t" r="r" b="b"/>
            <a:pathLst>
              <a:path w="2183053" h="1220321">
                <a:moveTo>
                  <a:pt x="0" y="0"/>
                </a:moveTo>
                <a:lnTo>
                  <a:pt x="2183053" y="0"/>
                </a:lnTo>
                <a:lnTo>
                  <a:pt x="2183053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522" t="-465" r="-71786"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7990132" y="3146881"/>
            <a:ext cx="1566248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显示板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457781" y="2951835"/>
            <a:ext cx="2681010" cy="1220321"/>
          </a:xfrm>
          <a:custGeom>
            <a:avLst/>
            <a:gdLst/>
            <a:ahLst/>
            <a:cxnLst/>
            <a:rect l="l" t="t" r="r" b="b"/>
            <a:pathLst>
              <a:path w="2681010" h="1220321">
                <a:moveTo>
                  <a:pt x="0" y="0"/>
                </a:moveTo>
                <a:lnTo>
                  <a:pt x="2681010" y="0"/>
                </a:lnTo>
                <a:lnTo>
                  <a:pt x="2681010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7194" t="-465" r="-39879"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0789067" y="3146881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红绿灯板</a:t>
            </a:r>
          </a:p>
        </p:txBody>
      </p:sp>
      <p:sp>
        <p:nvSpPr>
          <p:cNvPr id="18" name="Freeform 18"/>
          <p:cNvSpPr/>
          <p:nvPr/>
        </p:nvSpPr>
        <p:spPr>
          <a:xfrm>
            <a:off x="707028" y="6462857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3" y="0"/>
                </a:lnTo>
                <a:lnTo>
                  <a:pt x="2812333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38314" y="6657903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重置按钮</a:t>
            </a:r>
          </a:p>
        </p:txBody>
      </p:sp>
      <p:sp>
        <p:nvSpPr>
          <p:cNvPr id="20" name="AutoShape 20"/>
          <p:cNvSpPr/>
          <p:nvPr/>
        </p:nvSpPr>
        <p:spPr>
          <a:xfrm>
            <a:off x="3519361" y="7073018"/>
            <a:ext cx="2903324" cy="1285632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14446966" y="6462857"/>
            <a:ext cx="3977595" cy="1220321"/>
          </a:xfrm>
          <a:custGeom>
            <a:avLst/>
            <a:gdLst/>
            <a:ahLst/>
            <a:cxnLst/>
            <a:rect l="l" t="t" r="r" b="b"/>
            <a:pathLst>
              <a:path w="3977595" h="1220321">
                <a:moveTo>
                  <a:pt x="0" y="0"/>
                </a:moveTo>
                <a:lnTo>
                  <a:pt x="3977595" y="0"/>
                </a:lnTo>
                <a:lnTo>
                  <a:pt x="3977595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643" t="-465" r="-8930"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14915517" y="6657903"/>
            <a:ext cx="332330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选择/放置按钮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12477670" y="7073018"/>
            <a:ext cx="1969297" cy="300815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Freeform 24"/>
          <p:cNvSpPr/>
          <p:nvPr/>
        </p:nvSpPr>
        <p:spPr>
          <a:xfrm>
            <a:off x="751853" y="4381765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4" y="0"/>
                </a:lnTo>
                <a:lnTo>
                  <a:pt x="2812334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1083139" y="4576811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显示界面</a:t>
            </a:r>
          </a:p>
        </p:txBody>
      </p:sp>
      <p:sp>
        <p:nvSpPr>
          <p:cNvPr id="26" name="AutoShape 26"/>
          <p:cNvSpPr/>
          <p:nvPr/>
        </p:nvSpPr>
        <p:spPr>
          <a:xfrm>
            <a:off x="3564187" y="4991925"/>
            <a:ext cx="4425945" cy="61016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Freeform 27"/>
          <p:cNvSpPr/>
          <p:nvPr/>
        </p:nvSpPr>
        <p:spPr>
          <a:xfrm>
            <a:off x="13936102" y="8037979"/>
            <a:ext cx="3534617" cy="1220321"/>
          </a:xfrm>
          <a:custGeom>
            <a:avLst/>
            <a:gdLst/>
            <a:ahLst/>
            <a:cxnLst/>
            <a:rect l="l" t="t" r="r" b="b"/>
            <a:pathLst>
              <a:path w="3534617" h="1220321">
                <a:moveTo>
                  <a:pt x="0" y="0"/>
                </a:moveTo>
                <a:lnTo>
                  <a:pt x="3534617" y="0"/>
                </a:lnTo>
                <a:lnTo>
                  <a:pt x="3534617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750" t="-465" r="-16315"/>
            </a:stretch>
          </a:blipFill>
          <a:ln cap="sq">
            <a:noFill/>
            <a:prstDash val="solid"/>
            <a:miter/>
          </a:ln>
        </p:spPr>
      </p:sp>
      <p:sp>
        <p:nvSpPr>
          <p:cNvPr id="28" name="TextBox 28"/>
          <p:cNvSpPr txBox="1"/>
          <p:nvPr/>
        </p:nvSpPr>
        <p:spPr>
          <a:xfrm>
            <a:off x="14111710" y="8233025"/>
            <a:ext cx="31939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切换按钮</a:t>
            </a:r>
          </a:p>
        </p:txBody>
      </p:sp>
      <p:sp>
        <p:nvSpPr>
          <p:cNvPr id="29" name="AutoShape 29"/>
          <p:cNvSpPr/>
          <p:nvPr/>
        </p:nvSpPr>
        <p:spPr>
          <a:xfrm flipH="1" flipV="1">
            <a:off x="9841899" y="8037979"/>
            <a:ext cx="4094203" cy="61016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Freeform 30"/>
          <p:cNvSpPr/>
          <p:nvPr/>
        </p:nvSpPr>
        <p:spPr>
          <a:xfrm flipH="1" flipV="1">
            <a:off x="14446966" y="2649771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3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3" y="0"/>
                </a:lnTo>
                <a:lnTo>
                  <a:pt x="2550513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flipH="1" flipV="1">
            <a:off x="12477670" y="725155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3" y="1686491"/>
                </a:moveTo>
                <a:lnTo>
                  <a:pt x="0" y="1686491"/>
                </a:lnTo>
                <a:lnTo>
                  <a:pt x="0" y="0"/>
                </a:lnTo>
                <a:lnTo>
                  <a:pt x="2550513" y="0"/>
                </a:lnTo>
                <a:lnTo>
                  <a:pt x="2550513" y="16864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0" y="0"/>
            <a:ext cx="9144000" cy="5342709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7435823" y="4860911"/>
            <a:ext cx="10852177" cy="54260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385651" y="791755"/>
            <a:ext cx="2034877" cy="72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  <a:spcBef>
                <a:spcPct val="0"/>
              </a:spcBef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游玩模式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71421" y="8190623"/>
            <a:ext cx="2034877" cy="72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  <a:spcBef>
                <a:spcPct val="0"/>
              </a:spcBef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解答模式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5260628" y="8609611"/>
            <a:ext cx="1831195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9349871" y="1229779"/>
            <a:ext cx="1829909" cy="7122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991" y="181443"/>
            <a:ext cx="6752062" cy="8234222"/>
          </a:xfrm>
          <a:custGeom>
            <a:avLst/>
            <a:gdLst/>
            <a:ahLst/>
            <a:cxnLst/>
            <a:rect l="l" t="t" r="r" b="b"/>
            <a:pathLst>
              <a:path w="6752062" h="8234222">
                <a:moveTo>
                  <a:pt x="0" y="0"/>
                </a:moveTo>
                <a:lnTo>
                  <a:pt x="6752062" y="0"/>
                </a:lnTo>
                <a:lnTo>
                  <a:pt x="6752062" y="8234223"/>
                </a:lnTo>
                <a:lnTo>
                  <a:pt x="0" y="8234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06202" y="302511"/>
            <a:ext cx="9953098" cy="3996044"/>
          </a:xfrm>
          <a:custGeom>
            <a:avLst/>
            <a:gdLst/>
            <a:ahLst/>
            <a:cxnLst/>
            <a:rect l="l" t="t" r="r" b="b"/>
            <a:pathLst>
              <a:path w="9953098" h="3996044">
                <a:moveTo>
                  <a:pt x="0" y="0"/>
                </a:moveTo>
                <a:lnTo>
                  <a:pt x="9953098" y="0"/>
                </a:lnTo>
                <a:lnTo>
                  <a:pt x="9953098" y="3996044"/>
                </a:lnTo>
                <a:lnTo>
                  <a:pt x="0" y="399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1" b="-28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19294" y="2724924"/>
            <a:ext cx="6357292" cy="7173050"/>
          </a:xfrm>
          <a:custGeom>
            <a:avLst/>
            <a:gdLst/>
            <a:ahLst/>
            <a:cxnLst/>
            <a:rect l="l" t="t" r="r" b="b"/>
            <a:pathLst>
              <a:path w="6357292" h="7173050">
                <a:moveTo>
                  <a:pt x="0" y="0"/>
                </a:moveTo>
                <a:lnTo>
                  <a:pt x="6357292" y="0"/>
                </a:lnTo>
                <a:lnTo>
                  <a:pt x="6357292" y="7173050"/>
                </a:lnTo>
                <a:lnTo>
                  <a:pt x="0" y="7173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534623"/>
            <a:ext cx="2034897" cy="72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  <a:spcBef>
                <a:spcPct val="0"/>
              </a:spcBef>
            </a:pPr>
            <a:r>
              <a:rPr lang="en-US" sz="4005" u="sng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  <a:hlinkClick r:id="rId6" tooltip="http://47.94.136.191:3004/#/post/Snew8Qbou4JecbU"/>
              </a:rPr>
              <a:t>源码链接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0003" r="-89441" b="-34379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561652" y="6161916"/>
            <a:ext cx="5207771" cy="3443563"/>
          </a:xfrm>
          <a:custGeom>
            <a:avLst/>
            <a:gdLst/>
            <a:ahLst/>
            <a:cxnLst/>
            <a:rect l="l" t="t" r="r" b="b"/>
            <a:pathLst>
              <a:path w="5207771" h="3443563">
                <a:moveTo>
                  <a:pt x="0" y="3443564"/>
                </a:moveTo>
                <a:lnTo>
                  <a:pt x="5207771" y="3443564"/>
                </a:lnTo>
                <a:lnTo>
                  <a:pt x="5207771" y="0"/>
                </a:lnTo>
                <a:lnTo>
                  <a:pt x="0" y="0"/>
                </a:lnTo>
                <a:lnTo>
                  <a:pt x="0" y="3443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94524" y="5271120"/>
            <a:ext cx="79410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u="none" strike="noStrike" spc="-165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PART FOUR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-674477"/>
            <a:ext cx="6943784" cy="466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8"/>
              </a:lnSpc>
              <a:spcBef>
                <a:spcPct val="0"/>
              </a:spcBef>
            </a:pPr>
            <a:r>
              <a:rPr lang="en-US" sz="25184" spc="2392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4524" y="6266691"/>
            <a:ext cx="7941008" cy="23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6"/>
              </a:lnSpc>
            </a:pPr>
            <a:r>
              <a:rPr lang="en-US" sz="1489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游戏三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4524" y="8551525"/>
            <a:ext cx="5664720" cy="62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350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FLABBY BIRD</a:t>
            </a:r>
          </a:p>
        </p:txBody>
      </p:sp>
      <p:sp>
        <p:nvSpPr>
          <p:cNvPr id="8" name="Freeform 8"/>
          <p:cNvSpPr/>
          <p:nvPr/>
        </p:nvSpPr>
        <p:spPr>
          <a:xfrm flipV="1">
            <a:off x="14330115" y="0"/>
            <a:ext cx="3957885" cy="4966320"/>
          </a:xfrm>
          <a:custGeom>
            <a:avLst/>
            <a:gdLst/>
            <a:ahLst/>
            <a:cxnLst/>
            <a:rect l="l" t="t" r="r" b="b"/>
            <a:pathLst>
              <a:path w="3957885" h="4966320">
                <a:moveTo>
                  <a:pt x="0" y="4966320"/>
                </a:moveTo>
                <a:lnTo>
                  <a:pt x="3957885" y="4966320"/>
                </a:lnTo>
                <a:lnTo>
                  <a:pt x="3957885" y="0"/>
                </a:lnTo>
                <a:lnTo>
                  <a:pt x="0" y="0"/>
                </a:lnTo>
                <a:lnTo>
                  <a:pt x="0" y="49663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1934" y="837841"/>
            <a:ext cx="6016336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游戏玩法&amp;机制</a:t>
            </a:r>
          </a:p>
        </p:txBody>
      </p:sp>
      <p:sp>
        <p:nvSpPr>
          <p:cNvPr id="5" name="Freeform 5"/>
          <p:cNvSpPr/>
          <p:nvPr/>
        </p:nvSpPr>
        <p:spPr>
          <a:xfrm>
            <a:off x="2091188" y="2616895"/>
            <a:ext cx="4840366" cy="2978205"/>
          </a:xfrm>
          <a:custGeom>
            <a:avLst/>
            <a:gdLst/>
            <a:ahLst/>
            <a:cxnLst/>
            <a:rect l="l" t="t" r="r" b="b"/>
            <a:pathLst>
              <a:path w="4840366" h="2978205">
                <a:moveTo>
                  <a:pt x="0" y="0"/>
                </a:moveTo>
                <a:lnTo>
                  <a:pt x="4840367" y="0"/>
                </a:lnTo>
                <a:lnTo>
                  <a:pt x="4840367" y="2978205"/>
                </a:lnTo>
                <a:lnTo>
                  <a:pt x="0" y="2978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16964" y="2939475"/>
            <a:ext cx="3413915" cy="68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43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主要玩法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6964" y="3544124"/>
            <a:ext cx="4221677" cy="98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666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点击按钮控制小球的跳跃，穿过障碍物。</a:t>
            </a:r>
          </a:p>
        </p:txBody>
      </p:sp>
      <p:sp>
        <p:nvSpPr>
          <p:cNvPr id="8" name="Freeform 8"/>
          <p:cNvSpPr/>
          <p:nvPr/>
        </p:nvSpPr>
        <p:spPr>
          <a:xfrm>
            <a:off x="9144000" y="2255290"/>
            <a:ext cx="6015773" cy="3701415"/>
          </a:xfrm>
          <a:custGeom>
            <a:avLst/>
            <a:gdLst/>
            <a:ahLst/>
            <a:cxnLst/>
            <a:rect l="l" t="t" r="r" b="b"/>
            <a:pathLst>
              <a:path w="6015773" h="3701415">
                <a:moveTo>
                  <a:pt x="0" y="0"/>
                </a:moveTo>
                <a:lnTo>
                  <a:pt x="6015773" y="0"/>
                </a:lnTo>
                <a:lnTo>
                  <a:pt x="6015773" y="3701415"/>
                </a:lnTo>
                <a:lnTo>
                  <a:pt x="0" y="370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03380" y="2598174"/>
            <a:ext cx="3897013" cy="7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9"/>
              </a:lnSpc>
            </a:pPr>
            <a:r>
              <a:rPr lang="en-US" sz="490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游戏机制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29432" y="3343238"/>
            <a:ext cx="4844908" cy="184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</a:pPr>
            <a:r>
              <a:rPr lang="en-US" sz="2461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每过一个障碍物得一分，如果撞上了或掉落则清空分数但不会结束游戏，每获得五分小球会加速以增加游戏难度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778252" y="451834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3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3" y="0"/>
                </a:lnTo>
                <a:lnTo>
                  <a:pt x="2550513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1934" y="837841"/>
            <a:ext cx="3543062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模块使用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61955" y="3906998"/>
            <a:ext cx="8776836" cy="6233370"/>
          </a:xfrm>
          <a:custGeom>
            <a:avLst/>
            <a:gdLst/>
            <a:ahLst/>
            <a:cxnLst/>
            <a:rect l="l" t="t" r="r" b="b"/>
            <a:pathLst>
              <a:path w="8776836" h="6233370">
                <a:moveTo>
                  <a:pt x="0" y="0"/>
                </a:moveTo>
                <a:lnTo>
                  <a:pt x="8776836" y="0"/>
                </a:lnTo>
                <a:lnTo>
                  <a:pt x="8776836" y="6233370"/>
                </a:lnTo>
                <a:lnTo>
                  <a:pt x="0" y="6233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1327" r="-112131" b="-576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832963" y="1295079"/>
            <a:ext cx="1876630" cy="1220321"/>
          </a:xfrm>
          <a:custGeom>
            <a:avLst/>
            <a:gdLst/>
            <a:ahLst/>
            <a:cxnLst/>
            <a:rect l="l" t="t" r="r" b="b"/>
            <a:pathLst>
              <a:path w="1876630" h="1220321">
                <a:moveTo>
                  <a:pt x="0" y="0"/>
                </a:moveTo>
                <a:lnTo>
                  <a:pt x="1876629" y="0"/>
                </a:lnTo>
                <a:lnTo>
                  <a:pt x="1876629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996" t="-465" r="-99836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5400000" flipV="1">
            <a:off x="-3169431" y="6899625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0" y="4717350"/>
                </a:moveTo>
                <a:lnTo>
                  <a:pt x="7134146" y="4717350"/>
                </a:lnTo>
                <a:lnTo>
                  <a:pt x="7134146" y="0"/>
                </a:lnTo>
                <a:lnTo>
                  <a:pt x="0" y="0"/>
                </a:lnTo>
                <a:lnTo>
                  <a:pt x="0" y="471735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64249" y="1490125"/>
            <a:ext cx="12140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底板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6306851" y="2811369"/>
            <a:ext cx="4928853" cy="8523299"/>
            <a:chOff x="0" y="0"/>
            <a:chExt cx="6571804" cy="1136439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 l="6037" t="14296" r="12633" b="22415"/>
            <a:stretch>
              <a:fillRect/>
            </a:stretch>
          </p:blipFill>
          <p:spPr>
            <a:xfrm>
              <a:off x="0" y="0"/>
              <a:ext cx="6571804" cy="11364398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4877342" y="2951835"/>
            <a:ext cx="1876630" cy="1220321"/>
          </a:xfrm>
          <a:custGeom>
            <a:avLst/>
            <a:gdLst/>
            <a:ahLst/>
            <a:cxnLst/>
            <a:rect l="l" t="t" r="r" b="b"/>
            <a:pathLst>
              <a:path w="1876630" h="1220321">
                <a:moveTo>
                  <a:pt x="0" y="0"/>
                </a:moveTo>
                <a:lnTo>
                  <a:pt x="1876629" y="0"/>
                </a:lnTo>
                <a:lnTo>
                  <a:pt x="1876629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996" t="-465" r="-99836"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5208628" y="3146881"/>
            <a:ext cx="12140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主板</a:t>
            </a:r>
          </a:p>
        </p:txBody>
      </p:sp>
      <p:sp>
        <p:nvSpPr>
          <p:cNvPr id="14" name="Freeform 14"/>
          <p:cNvSpPr/>
          <p:nvPr/>
        </p:nvSpPr>
        <p:spPr>
          <a:xfrm>
            <a:off x="7658846" y="2951835"/>
            <a:ext cx="2183053" cy="1220321"/>
          </a:xfrm>
          <a:custGeom>
            <a:avLst/>
            <a:gdLst/>
            <a:ahLst/>
            <a:cxnLst/>
            <a:rect l="l" t="t" r="r" b="b"/>
            <a:pathLst>
              <a:path w="2183053" h="1220321">
                <a:moveTo>
                  <a:pt x="0" y="0"/>
                </a:moveTo>
                <a:lnTo>
                  <a:pt x="2183053" y="0"/>
                </a:lnTo>
                <a:lnTo>
                  <a:pt x="2183053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522" t="-465" r="-71786"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7990132" y="3146881"/>
            <a:ext cx="1566248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显示板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457781" y="2951835"/>
            <a:ext cx="2681010" cy="1220321"/>
          </a:xfrm>
          <a:custGeom>
            <a:avLst/>
            <a:gdLst/>
            <a:ahLst/>
            <a:cxnLst/>
            <a:rect l="l" t="t" r="r" b="b"/>
            <a:pathLst>
              <a:path w="2681010" h="1220321">
                <a:moveTo>
                  <a:pt x="0" y="0"/>
                </a:moveTo>
                <a:lnTo>
                  <a:pt x="2681010" y="0"/>
                </a:lnTo>
                <a:lnTo>
                  <a:pt x="2681010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7194" t="-465" r="-39879"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0789067" y="3146881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红绿灯板</a:t>
            </a:r>
          </a:p>
        </p:txBody>
      </p:sp>
      <p:sp>
        <p:nvSpPr>
          <p:cNvPr id="18" name="Freeform 18"/>
          <p:cNvSpPr/>
          <p:nvPr/>
        </p:nvSpPr>
        <p:spPr>
          <a:xfrm>
            <a:off x="707028" y="6462857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3" y="0"/>
                </a:lnTo>
                <a:lnTo>
                  <a:pt x="2812333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38314" y="6657903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重置按钮</a:t>
            </a:r>
          </a:p>
        </p:txBody>
      </p:sp>
      <p:sp>
        <p:nvSpPr>
          <p:cNvPr id="20" name="AutoShape 20"/>
          <p:cNvSpPr/>
          <p:nvPr/>
        </p:nvSpPr>
        <p:spPr>
          <a:xfrm>
            <a:off x="3519361" y="7073018"/>
            <a:ext cx="2903324" cy="1285632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14446966" y="6462857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4" y="0"/>
                </a:lnTo>
                <a:lnTo>
                  <a:pt x="2812334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14778252" y="6657903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跳跃按钮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12477670" y="7073018"/>
            <a:ext cx="1969297" cy="300815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Freeform 24"/>
          <p:cNvSpPr/>
          <p:nvPr/>
        </p:nvSpPr>
        <p:spPr>
          <a:xfrm>
            <a:off x="751853" y="4381765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4" y="0"/>
                </a:lnTo>
                <a:lnTo>
                  <a:pt x="2812334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1083139" y="4576811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显示界面</a:t>
            </a:r>
          </a:p>
        </p:txBody>
      </p:sp>
      <p:sp>
        <p:nvSpPr>
          <p:cNvPr id="26" name="AutoShape 26"/>
          <p:cNvSpPr/>
          <p:nvPr/>
        </p:nvSpPr>
        <p:spPr>
          <a:xfrm>
            <a:off x="3564187" y="4991925"/>
            <a:ext cx="4425945" cy="61016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Freeform 27"/>
          <p:cNvSpPr/>
          <p:nvPr/>
        </p:nvSpPr>
        <p:spPr>
          <a:xfrm flipH="1" flipV="1">
            <a:off x="14446966" y="2649771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3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3" y="0"/>
                </a:lnTo>
                <a:lnTo>
                  <a:pt x="2550513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H="1" flipV="1">
            <a:off x="12477670" y="725155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3" y="1686491"/>
                </a:moveTo>
                <a:lnTo>
                  <a:pt x="0" y="1686491"/>
                </a:lnTo>
                <a:lnTo>
                  <a:pt x="0" y="0"/>
                </a:lnTo>
                <a:lnTo>
                  <a:pt x="2550513" y="0"/>
                </a:lnTo>
                <a:lnTo>
                  <a:pt x="2550513" y="16864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16575" y="1028700"/>
            <a:ext cx="1465484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563" y="846505"/>
            <a:ext cx="10357004" cy="7594622"/>
          </a:xfrm>
          <a:custGeom>
            <a:avLst/>
            <a:gdLst/>
            <a:ahLst/>
            <a:cxnLst/>
            <a:rect l="l" t="t" r="r" b="b"/>
            <a:pathLst>
              <a:path w="10357004" h="7594622">
                <a:moveTo>
                  <a:pt x="0" y="0"/>
                </a:moveTo>
                <a:lnTo>
                  <a:pt x="10357004" y="0"/>
                </a:lnTo>
                <a:lnTo>
                  <a:pt x="10357004" y="7594622"/>
                </a:lnTo>
                <a:lnTo>
                  <a:pt x="0" y="759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4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91349" y="0"/>
            <a:ext cx="7496651" cy="10287000"/>
          </a:xfrm>
          <a:custGeom>
            <a:avLst/>
            <a:gdLst/>
            <a:ahLst/>
            <a:cxnLst/>
            <a:rect l="l" t="t" r="r" b="b"/>
            <a:pathLst>
              <a:path w="7496651" h="10287000">
                <a:moveTo>
                  <a:pt x="0" y="0"/>
                </a:moveTo>
                <a:lnTo>
                  <a:pt x="7496651" y="0"/>
                </a:lnTo>
                <a:lnTo>
                  <a:pt x="74966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534623"/>
            <a:ext cx="2034897" cy="72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  <a:spcBef>
                <a:spcPct val="0"/>
              </a:spcBef>
            </a:pPr>
            <a:r>
              <a:rPr lang="en-US" sz="4005" u="sng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  <a:hlinkClick r:id="rId5" tooltip="http://47.94.136.191:3004/#/post/fYRQOeyPnTat96A"/>
              </a:rPr>
              <a:t>源码链接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1539" y="0"/>
            <a:ext cx="10864921" cy="8229600"/>
          </a:xfrm>
          <a:custGeom>
            <a:avLst/>
            <a:gdLst/>
            <a:ahLst/>
            <a:cxnLst/>
            <a:rect l="l" t="t" r="r" b="b"/>
            <a:pathLst>
              <a:path w="10864921" h="8229600">
                <a:moveTo>
                  <a:pt x="0" y="0"/>
                </a:moveTo>
                <a:lnTo>
                  <a:pt x="10864922" y="0"/>
                </a:lnTo>
                <a:lnTo>
                  <a:pt x="108649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301875" y="1492690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0" y="4717351"/>
                </a:moveTo>
                <a:lnTo>
                  <a:pt x="7134146" y="4717351"/>
                </a:lnTo>
                <a:lnTo>
                  <a:pt x="7134146" y="0"/>
                </a:lnTo>
                <a:lnTo>
                  <a:pt x="0" y="0"/>
                </a:lnTo>
                <a:lnTo>
                  <a:pt x="0" y="47173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1126144" y="1419047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7134146" y="4717351"/>
                </a:moveTo>
                <a:lnTo>
                  <a:pt x="0" y="4717351"/>
                </a:lnTo>
                <a:lnTo>
                  <a:pt x="0" y="0"/>
                </a:lnTo>
                <a:lnTo>
                  <a:pt x="7134146" y="0"/>
                </a:lnTo>
                <a:lnTo>
                  <a:pt x="7134146" y="47173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61420" y="0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4961383" y="0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0" y="4251280"/>
                </a:moveTo>
                <a:lnTo>
                  <a:pt x="3388037" y="4251280"/>
                </a:lnTo>
                <a:lnTo>
                  <a:pt x="3388037" y="0"/>
                </a:lnTo>
                <a:lnTo>
                  <a:pt x="0" y="0"/>
                </a:lnTo>
                <a:lnTo>
                  <a:pt x="0" y="42512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22831" y="1427037"/>
            <a:ext cx="10864920" cy="2723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268"/>
              </a:lnSpc>
              <a:spcBef>
                <a:spcPct val="0"/>
              </a:spcBef>
            </a:pPr>
            <a:r>
              <a:rPr lang="en-US" sz="16620" spc="1578" dirty="0" err="1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感谢观看</a:t>
            </a:r>
            <a:endParaRPr lang="en-US" sz="16620" spc="1578" dirty="0">
              <a:solidFill>
                <a:srgbClr val="FFFFFF"/>
              </a:solidFill>
              <a:latin typeface="庞门正道标题体"/>
              <a:ea typeface="庞门正道标题体"/>
              <a:cs typeface="庞门正道标题体"/>
              <a:sym typeface="庞门正道标题体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24218" y="4452929"/>
            <a:ext cx="3758182" cy="507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6"/>
              </a:lnSpc>
            </a:pPr>
            <a:r>
              <a:rPr lang="en-US" sz="2969" b="1" dirty="0" err="1">
                <a:solidFill>
                  <a:srgbClr val="FFFFFF"/>
                </a:solidFill>
                <a:latin typeface="思源黑体 Medium"/>
                <a:ea typeface="思源黑体 Medium"/>
                <a:cs typeface="思源黑体 Medium"/>
                <a:sym typeface="思源黑体 Medium"/>
              </a:rPr>
              <a:t>演讲人：丘绎楦</a:t>
            </a:r>
            <a:endParaRPr lang="en-US" sz="2969" b="1" dirty="0">
              <a:solidFill>
                <a:srgbClr val="FFFFFF"/>
              </a:solidFill>
              <a:latin typeface="思源黑体 Medium"/>
              <a:ea typeface="思源黑体 Medium"/>
              <a:cs typeface="思源黑体 Medium"/>
              <a:sym typeface="思源黑体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0003" r="-89441" b="-34379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561652" y="6161916"/>
            <a:ext cx="5207771" cy="3443563"/>
          </a:xfrm>
          <a:custGeom>
            <a:avLst/>
            <a:gdLst/>
            <a:ahLst/>
            <a:cxnLst/>
            <a:rect l="l" t="t" r="r" b="b"/>
            <a:pathLst>
              <a:path w="5207771" h="3443563">
                <a:moveTo>
                  <a:pt x="0" y="3443564"/>
                </a:moveTo>
                <a:lnTo>
                  <a:pt x="5207771" y="3443564"/>
                </a:lnTo>
                <a:lnTo>
                  <a:pt x="5207771" y="0"/>
                </a:lnTo>
                <a:lnTo>
                  <a:pt x="0" y="0"/>
                </a:lnTo>
                <a:lnTo>
                  <a:pt x="0" y="3443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94524" y="5271120"/>
            <a:ext cx="79410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u="none" strike="noStrike" spc="-165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PART ONE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-674477"/>
            <a:ext cx="6943784" cy="466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8"/>
              </a:lnSpc>
              <a:spcBef>
                <a:spcPct val="0"/>
              </a:spcBef>
            </a:pPr>
            <a:r>
              <a:rPr lang="en-US" sz="25184" spc="2392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4524" y="6266691"/>
            <a:ext cx="7941008" cy="23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6"/>
              </a:lnSpc>
            </a:pPr>
            <a:r>
              <a:rPr lang="en-US" sz="1489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项目介绍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14330115" y="0"/>
            <a:ext cx="3957885" cy="4966320"/>
          </a:xfrm>
          <a:custGeom>
            <a:avLst/>
            <a:gdLst/>
            <a:ahLst/>
            <a:cxnLst/>
            <a:rect l="l" t="t" r="r" b="b"/>
            <a:pathLst>
              <a:path w="3957885" h="4966320">
                <a:moveTo>
                  <a:pt x="0" y="4966320"/>
                </a:moveTo>
                <a:lnTo>
                  <a:pt x="3957885" y="4966320"/>
                </a:lnTo>
                <a:lnTo>
                  <a:pt x="3957885" y="0"/>
                </a:lnTo>
                <a:lnTo>
                  <a:pt x="0" y="0"/>
                </a:lnTo>
                <a:lnTo>
                  <a:pt x="0" y="49663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1934" y="837841"/>
            <a:ext cx="3543062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项目介绍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87227" y="885466"/>
            <a:ext cx="9772073" cy="7809135"/>
          </a:xfrm>
          <a:custGeom>
            <a:avLst/>
            <a:gdLst/>
            <a:ahLst/>
            <a:cxnLst/>
            <a:rect l="l" t="t" r="r" b="b"/>
            <a:pathLst>
              <a:path w="9772073" h="7809135">
                <a:moveTo>
                  <a:pt x="0" y="0"/>
                </a:moveTo>
                <a:lnTo>
                  <a:pt x="9772073" y="0"/>
                </a:lnTo>
                <a:lnTo>
                  <a:pt x="9772073" y="7809135"/>
                </a:lnTo>
                <a:lnTo>
                  <a:pt x="0" y="78091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1396" t="-6712" r="-146113" b="-5900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-5400000">
            <a:off x="8912961" y="121446"/>
            <a:ext cx="6920605" cy="9373169"/>
            <a:chOff x="0" y="0"/>
            <a:chExt cx="9227473" cy="1249755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rcRect t="13725" b="25327"/>
            <a:stretch>
              <a:fillRect/>
            </a:stretch>
          </p:blipFill>
          <p:spPr>
            <a:xfrm>
              <a:off x="0" y="0"/>
              <a:ext cx="9227473" cy="12497558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581651" y="2190973"/>
            <a:ext cx="6182794" cy="3308761"/>
          </a:xfrm>
          <a:custGeom>
            <a:avLst/>
            <a:gdLst/>
            <a:ahLst/>
            <a:cxnLst/>
            <a:rect l="l" t="t" r="r" b="b"/>
            <a:pathLst>
              <a:path w="6182794" h="3308761">
                <a:moveTo>
                  <a:pt x="0" y="0"/>
                </a:moveTo>
                <a:lnTo>
                  <a:pt x="6182795" y="0"/>
                </a:lnTo>
                <a:lnTo>
                  <a:pt x="6182795" y="3308761"/>
                </a:lnTo>
                <a:lnTo>
                  <a:pt x="0" y="330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92285" y="5785484"/>
            <a:ext cx="6182794" cy="3308761"/>
          </a:xfrm>
          <a:custGeom>
            <a:avLst/>
            <a:gdLst/>
            <a:ahLst/>
            <a:cxnLst/>
            <a:rect l="l" t="t" r="r" b="b"/>
            <a:pathLst>
              <a:path w="6182794" h="3308761">
                <a:moveTo>
                  <a:pt x="0" y="0"/>
                </a:moveTo>
                <a:lnTo>
                  <a:pt x="6182794" y="0"/>
                </a:lnTo>
                <a:lnTo>
                  <a:pt x="6182794" y="3308761"/>
                </a:lnTo>
                <a:lnTo>
                  <a:pt x="0" y="330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81758" y="2767070"/>
            <a:ext cx="4380355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屏幕游戏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1758" y="3298272"/>
            <a:ext cx="5203848" cy="138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7"/>
              </a:lnSpc>
            </a:pPr>
            <a:r>
              <a:rPr lang="en-US" sz="370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在开发板小屏幕上编写简单小游戏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2392" y="6690359"/>
            <a:ext cx="5193215" cy="167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9" lvl="1" indent="-410209" algn="l">
              <a:lnSpc>
                <a:spcPts val="4217"/>
              </a:lnSpc>
              <a:buAutoNum type="arabicPeriod"/>
            </a:pPr>
            <a:r>
              <a:rPr lang="en-US" sz="379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jumping ball</a:t>
            </a:r>
          </a:p>
          <a:p>
            <a:pPr marL="820419" lvl="1" indent="-410209" algn="l">
              <a:lnSpc>
                <a:spcPts val="4217"/>
              </a:lnSpc>
              <a:buAutoNum type="arabicPeriod"/>
            </a:pPr>
            <a:r>
              <a:rPr lang="en-US" sz="379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hanuoyi</a:t>
            </a:r>
          </a:p>
          <a:p>
            <a:pPr marL="820419" lvl="1" indent="-410209" algn="l">
              <a:lnSpc>
                <a:spcPts val="4217"/>
              </a:lnSpc>
              <a:buAutoNum type="arabicPeriod"/>
            </a:pPr>
            <a:r>
              <a:rPr lang="en-US" sz="379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flappy ball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0003" r="-89441" b="-34379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561652" y="6161916"/>
            <a:ext cx="5207771" cy="3443563"/>
          </a:xfrm>
          <a:custGeom>
            <a:avLst/>
            <a:gdLst/>
            <a:ahLst/>
            <a:cxnLst/>
            <a:rect l="l" t="t" r="r" b="b"/>
            <a:pathLst>
              <a:path w="5207771" h="3443563">
                <a:moveTo>
                  <a:pt x="0" y="3443564"/>
                </a:moveTo>
                <a:lnTo>
                  <a:pt x="5207771" y="3443564"/>
                </a:lnTo>
                <a:lnTo>
                  <a:pt x="5207771" y="0"/>
                </a:lnTo>
                <a:lnTo>
                  <a:pt x="0" y="0"/>
                </a:lnTo>
                <a:lnTo>
                  <a:pt x="0" y="3443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94524" y="5271120"/>
            <a:ext cx="79410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u="none" strike="noStrike" spc="-165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PART TWO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-674477"/>
            <a:ext cx="6943784" cy="466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8"/>
              </a:lnSpc>
              <a:spcBef>
                <a:spcPct val="0"/>
              </a:spcBef>
            </a:pPr>
            <a:r>
              <a:rPr lang="en-US" sz="25184" spc="2392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4524" y="6266691"/>
            <a:ext cx="7941008" cy="23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6"/>
              </a:lnSpc>
            </a:pPr>
            <a:r>
              <a:rPr lang="en-US" sz="1489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游戏一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4524" y="8551525"/>
            <a:ext cx="5664720" cy="62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350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JUMPING BALL 跳跃的小球</a:t>
            </a:r>
          </a:p>
        </p:txBody>
      </p:sp>
      <p:sp>
        <p:nvSpPr>
          <p:cNvPr id="8" name="Freeform 8"/>
          <p:cNvSpPr/>
          <p:nvPr/>
        </p:nvSpPr>
        <p:spPr>
          <a:xfrm flipV="1">
            <a:off x="14330115" y="0"/>
            <a:ext cx="3957885" cy="4966320"/>
          </a:xfrm>
          <a:custGeom>
            <a:avLst/>
            <a:gdLst/>
            <a:ahLst/>
            <a:cxnLst/>
            <a:rect l="l" t="t" r="r" b="b"/>
            <a:pathLst>
              <a:path w="3957885" h="4966320">
                <a:moveTo>
                  <a:pt x="0" y="4966320"/>
                </a:moveTo>
                <a:lnTo>
                  <a:pt x="3957885" y="4966320"/>
                </a:lnTo>
                <a:lnTo>
                  <a:pt x="3957885" y="0"/>
                </a:lnTo>
                <a:lnTo>
                  <a:pt x="0" y="0"/>
                </a:lnTo>
                <a:lnTo>
                  <a:pt x="0" y="49663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3086698" y="504483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4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4" y="0"/>
                </a:lnTo>
                <a:lnTo>
                  <a:pt x="2550514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1934" y="837841"/>
            <a:ext cx="6016336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游戏玩法&amp;机制</a:t>
            </a:r>
          </a:p>
        </p:txBody>
      </p:sp>
      <p:sp>
        <p:nvSpPr>
          <p:cNvPr id="5" name="Freeform 5"/>
          <p:cNvSpPr/>
          <p:nvPr/>
        </p:nvSpPr>
        <p:spPr>
          <a:xfrm>
            <a:off x="1100317" y="2190973"/>
            <a:ext cx="4840366" cy="2978205"/>
          </a:xfrm>
          <a:custGeom>
            <a:avLst/>
            <a:gdLst/>
            <a:ahLst/>
            <a:cxnLst/>
            <a:rect l="l" t="t" r="r" b="b"/>
            <a:pathLst>
              <a:path w="4840366" h="2978205">
                <a:moveTo>
                  <a:pt x="0" y="0"/>
                </a:moveTo>
                <a:lnTo>
                  <a:pt x="4840366" y="0"/>
                </a:lnTo>
                <a:lnTo>
                  <a:pt x="4840366" y="2978205"/>
                </a:lnTo>
                <a:lnTo>
                  <a:pt x="0" y="2978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26092" y="2513553"/>
            <a:ext cx="3413915" cy="68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43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主要玩法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6092" y="3118201"/>
            <a:ext cx="4221677" cy="149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666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控制小球的跳跃，跳过障碍物可获得分数，直到撞击障碍物为游戏结束</a:t>
            </a:r>
          </a:p>
        </p:txBody>
      </p:sp>
      <p:sp>
        <p:nvSpPr>
          <p:cNvPr id="8" name="Freeform 8"/>
          <p:cNvSpPr/>
          <p:nvPr/>
        </p:nvSpPr>
        <p:spPr>
          <a:xfrm>
            <a:off x="9144000" y="1028700"/>
            <a:ext cx="6015773" cy="3701415"/>
          </a:xfrm>
          <a:custGeom>
            <a:avLst/>
            <a:gdLst/>
            <a:ahLst/>
            <a:cxnLst/>
            <a:rect l="l" t="t" r="r" b="b"/>
            <a:pathLst>
              <a:path w="6015773" h="3701415">
                <a:moveTo>
                  <a:pt x="0" y="0"/>
                </a:moveTo>
                <a:lnTo>
                  <a:pt x="6015773" y="0"/>
                </a:lnTo>
                <a:lnTo>
                  <a:pt x="6015773" y="3701415"/>
                </a:lnTo>
                <a:lnTo>
                  <a:pt x="0" y="3701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03380" y="1371584"/>
            <a:ext cx="3897013" cy="7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9"/>
              </a:lnSpc>
            </a:pPr>
            <a:r>
              <a:rPr lang="en-US" sz="4909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五分奖励机制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29432" y="2116648"/>
            <a:ext cx="4844908" cy="231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</a:pPr>
            <a:r>
              <a:rPr lang="en-US" sz="2461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游戏中，玩家每获得五分就会触发一次随机技能，此技能可以累计到下一个五分，如果下一个五分到来时玩家未使用技能，则由下一个技能覆盖</a:t>
            </a:r>
          </a:p>
        </p:txBody>
      </p:sp>
      <p:sp>
        <p:nvSpPr>
          <p:cNvPr id="11" name="Freeform 11"/>
          <p:cNvSpPr/>
          <p:nvPr/>
        </p:nvSpPr>
        <p:spPr>
          <a:xfrm>
            <a:off x="550158" y="5807353"/>
            <a:ext cx="984048" cy="983476"/>
          </a:xfrm>
          <a:custGeom>
            <a:avLst/>
            <a:gdLst/>
            <a:ahLst/>
            <a:cxnLst/>
            <a:rect l="l" t="t" r="r" b="b"/>
            <a:pathLst>
              <a:path w="984048" h="983476">
                <a:moveTo>
                  <a:pt x="0" y="0"/>
                </a:moveTo>
                <a:lnTo>
                  <a:pt x="984048" y="0"/>
                </a:lnTo>
                <a:lnTo>
                  <a:pt x="984048" y="983475"/>
                </a:lnTo>
                <a:lnTo>
                  <a:pt x="0" y="983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550158" y="6007054"/>
            <a:ext cx="984048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28790" y="5841378"/>
            <a:ext cx="4384822" cy="2697915"/>
          </a:xfrm>
          <a:custGeom>
            <a:avLst/>
            <a:gdLst/>
            <a:ahLst/>
            <a:cxnLst/>
            <a:rect l="l" t="t" r="r" b="b"/>
            <a:pathLst>
              <a:path w="4384822" h="2697915">
                <a:moveTo>
                  <a:pt x="0" y="0"/>
                </a:moveTo>
                <a:lnTo>
                  <a:pt x="4384822" y="0"/>
                </a:lnTo>
                <a:lnTo>
                  <a:pt x="4384822" y="2697915"/>
                </a:lnTo>
                <a:lnTo>
                  <a:pt x="0" y="269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01474" y="6174753"/>
            <a:ext cx="3760772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双重跳跃（红灯）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80156" y="6856954"/>
            <a:ext cx="3682090" cy="86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32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可以下跳跃后，上升/下落的时候再次跳跃</a:t>
            </a:r>
          </a:p>
        </p:txBody>
      </p:sp>
      <p:sp>
        <p:nvSpPr>
          <p:cNvPr id="16" name="Freeform 16"/>
          <p:cNvSpPr/>
          <p:nvPr/>
        </p:nvSpPr>
        <p:spPr>
          <a:xfrm>
            <a:off x="6304112" y="5807353"/>
            <a:ext cx="984048" cy="983476"/>
          </a:xfrm>
          <a:custGeom>
            <a:avLst/>
            <a:gdLst/>
            <a:ahLst/>
            <a:cxnLst/>
            <a:rect l="l" t="t" r="r" b="b"/>
            <a:pathLst>
              <a:path w="984048" h="983476">
                <a:moveTo>
                  <a:pt x="0" y="0"/>
                </a:moveTo>
                <a:lnTo>
                  <a:pt x="984048" y="0"/>
                </a:lnTo>
                <a:lnTo>
                  <a:pt x="984048" y="983475"/>
                </a:lnTo>
                <a:lnTo>
                  <a:pt x="0" y="983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6304112" y="6007054"/>
            <a:ext cx="984048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02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058066" y="5807353"/>
            <a:ext cx="984048" cy="983476"/>
          </a:xfrm>
          <a:custGeom>
            <a:avLst/>
            <a:gdLst/>
            <a:ahLst/>
            <a:cxnLst/>
            <a:rect l="l" t="t" r="r" b="b"/>
            <a:pathLst>
              <a:path w="984048" h="983476">
                <a:moveTo>
                  <a:pt x="0" y="0"/>
                </a:moveTo>
                <a:lnTo>
                  <a:pt x="984047" y="0"/>
                </a:lnTo>
                <a:lnTo>
                  <a:pt x="984047" y="983475"/>
                </a:lnTo>
                <a:lnTo>
                  <a:pt x="0" y="983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2058066" y="6007054"/>
            <a:ext cx="984048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03</a:t>
            </a:r>
          </a:p>
        </p:txBody>
      </p:sp>
      <p:sp>
        <p:nvSpPr>
          <p:cNvPr id="20" name="Freeform 20"/>
          <p:cNvSpPr/>
          <p:nvPr/>
        </p:nvSpPr>
        <p:spPr>
          <a:xfrm>
            <a:off x="7460811" y="5841378"/>
            <a:ext cx="4384822" cy="2697915"/>
          </a:xfrm>
          <a:custGeom>
            <a:avLst/>
            <a:gdLst/>
            <a:ahLst/>
            <a:cxnLst/>
            <a:rect l="l" t="t" r="r" b="b"/>
            <a:pathLst>
              <a:path w="4384822" h="2697915">
                <a:moveTo>
                  <a:pt x="0" y="0"/>
                </a:moveTo>
                <a:lnTo>
                  <a:pt x="4384822" y="0"/>
                </a:lnTo>
                <a:lnTo>
                  <a:pt x="4384822" y="2697915"/>
                </a:lnTo>
                <a:lnTo>
                  <a:pt x="0" y="269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733495" y="6174753"/>
            <a:ext cx="3760772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缩水（黄灯）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12177" y="6856954"/>
            <a:ext cx="3682090" cy="86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32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在原本大小的基础上变得更小，维持五秒钟</a:t>
            </a:r>
          </a:p>
        </p:txBody>
      </p:sp>
      <p:sp>
        <p:nvSpPr>
          <p:cNvPr id="23" name="Freeform 23"/>
          <p:cNvSpPr/>
          <p:nvPr/>
        </p:nvSpPr>
        <p:spPr>
          <a:xfrm>
            <a:off x="13353019" y="5807353"/>
            <a:ext cx="4384822" cy="2697915"/>
          </a:xfrm>
          <a:custGeom>
            <a:avLst/>
            <a:gdLst/>
            <a:ahLst/>
            <a:cxnLst/>
            <a:rect l="l" t="t" r="r" b="b"/>
            <a:pathLst>
              <a:path w="4384822" h="2697915">
                <a:moveTo>
                  <a:pt x="0" y="0"/>
                </a:moveTo>
                <a:lnTo>
                  <a:pt x="4384823" y="0"/>
                </a:lnTo>
                <a:lnTo>
                  <a:pt x="4384823" y="2697915"/>
                </a:lnTo>
                <a:lnTo>
                  <a:pt x="0" y="269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625704" y="6140728"/>
            <a:ext cx="3760772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600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随机分数（绿灯）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04386" y="6822929"/>
            <a:ext cx="3682090" cy="86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32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获得[-3,7]区间上的整数，哪有赌狗天天输，发动！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778252" y="451834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3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3" y="0"/>
                </a:lnTo>
                <a:lnTo>
                  <a:pt x="2550513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1934" y="837841"/>
            <a:ext cx="3543062" cy="10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718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模块使用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-730287"/>
            <a:ext cx="3388037" cy="4251280"/>
          </a:xfrm>
          <a:custGeom>
            <a:avLst/>
            <a:gdLst/>
            <a:ahLst/>
            <a:cxnLst/>
            <a:rect l="l" t="t" r="r" b="b"/>
            <a:pathLst>
              <a:path w="3388037" h="4251280">
                <a:moveTo>
                  <a:pt x="3388037" y="4251280"/>
                </a:moveTo>
                <a:lnTo>
                  <a:pt x="0" y="4251280"/>
                </a:lnTo>
                <a:lnTo>
                  <a:pt x="0" y="0"/>
                </a:lnTo>
                <a:lnTo>
                  <a:pt x="3388037" y="0"/>
                </a:lnTo>
                <a:lnTo>
                  <a:pt x="3388037" y="425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61955" y="3906998"/>
            <a:ext cx="8776836" cy="6233370"/>
          </a:xfrm>
          <a:custGeom>
            <a:avLst/>
            <a:gdLst/>
            <a:ahLst/>
            <a:cxnLst/>
            <a:rect l="l" t="t" r="r" b="b"/>
            <a:pathLst>
              <a:path w="8776836" h="6233370">
                <a:moveTo>
                  <a:pt x="0" y="0"/>
                </a:moveTo>
                <a:lnTo>
                  <a:pt x="8776836" y="0"/>
                </a:lnTo>
                <a:lnTo>
                  <a:pt x="8776836" y="6233370"/>
                </a:lnTo>
                <a:lnTo>
                  <a:pt x="0" y="6233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1327" r="-112131" b="-576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832963" y="1295079"/>
            <a:ext cx="1876630" cy="1220321"/>
          </a:xfrm>
          <a:custGeom>
            <a:avLst/>
            <a:gdLst/>
            <a:ahLst/>
            <a:cxnLst/>
            <a:rect l="l" t="t" r="r" b="b"/>
            <a:pathLst>
              <a:path w="1876630" h="1220321">
                <a:moveTo>
                  <a:pt x="0" y="0"/>
                </a:moveTo>
                <a:lnTo>
                  <a:pt x="1876629" y="0"/>
                </a:lnTo>
                <a:lnTo>
                  <a:pt x="1876629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996" t="-465" r="-99836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5400000" flipV="1">
            <a:off x="-3169431" y="6899625"/>
            <a:ext cx="7134146" cy="4717351"/>
          </a:xfrm>
          <a:custGeom>
            <a:avLst/>
            <a:gdLst/>
            <a:ahLst/>
            <a:cxnLst/>
            <a:rect l="l" t="t" r="r" b="b"/>
            <a:pathLst>
              <a:path w="7134146" h="4717351">
                <a:moveTo>
                  <a:pt x="0" y="4717350"/>
                </a:moveTo>
                <a:lnTo>
                  <a:pt x="7134146" y="4717350"/>
                </a:lnTo>
                <a:lnTo>
                  <a:pt x="7134146" y="0"/>
                </a:lnTo>
                <a:lnTo>
                  <a:pt x="0" y="0"/>
                </a:lnTo>
                <a:lnTo>
                  <a:pt x="0" y="471735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64249" y="1490125"/>
            <a:ext cx="12140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底板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6306851" y="2811369"/>
            <a:ext cx="4928853" cy="8523299"/>
            <a:chOff x="0" y="0"/>
            <a:chExt cx="6571804" cy="1136439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 l="6037" t="14296" r="12633" b="22415"/>
            <a:stretch>
              <a:fillRect/>
            </a:stretch>
          </p:blipFill>
          <p:spPr>
            <a:xfrm>
              <a:off x="0" y="0"/>
              <a:ext cx="6571804" cy="11364398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4877342" y="2951835"/>
            <a:ext cx="1876630" cy="1220321"/>
          </a:xfrm>
          <a:custGeom>
            <a:avLst/>
            <a:gdLst/>
            <a:ahLst/>
            <a:cxnLst/>
            <a:rect l="l" t="t" r="r" b="b"/>
            <a:pathLst>
              <a:path w="1876630" h="1220321">
                <a:moveTo>
                  <a:pt x="0" y="0"/>
                </a:moveTo>
                <a:lnTo>
                  <a:pt x="1876629" y="0"/>
                </a:lnTo>
                <a:lnTo>
                  <a:pt x="1876629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996" t="-465" r="-99836"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5208628" y="3146881"/>
            <a:ext cx="12140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主板</a:t>
            </a:r>
          </a:p>
        </p:txBody>
      </p:sp>
      <p:sp>
        <p:nvSpPr>
          <p:cNvPr id="14" name="Freeform 14"/>
          <p:cNvSpPr/>
          <p:nvPr/>
        </p:nvSpPr>
        <p:spPr>
          <a:xfrm>
            <a:off x="7658846" y="2951835"/>
            <a:ext cx="2183053" cy="1220321"/>
          </a:xfrm>
          <a:custGeom>
            <a:avLst/>
            <a:gdLst/>
            <a:ahLst/>
            <a:cxnLst/>
            <a:rect l="l" t="t" r="r" b="b"/>
            <a:pathLst>
              <a:path w="2183053" h="1220321">
                <a:moveTo>
                  <a:pt x="0" y="0"/>
                </a:moveTo>
                <a:lnTo>
                  <a:pt x="2183053" y="0"/>
                </a:lnTo>
                <a:lnTo>
                  <a:pt x="2183053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522" t="-465" r="-71786"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7990132" y="3146881"/>
            <a:ext cx="1566248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显示板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457781" y="2951835"/>
            <a:ext cx="2681010" cy="1220321"/>
          </a:xfrm>
          <a:custGeom>
            <a:avLst/>
            <a:gdLst/>
            <a:ahLst/>
            <a:cxnLst/>
            <a:rect l="l" t="t" r="r" b="b"/>
            <a:pathLst>
              <a:path w="2681010" h="1220321">
                <a:moveTo>
                  <a:pt x="0" y="0"/>
                </a:moveTo>
                <a:lnTo>
                  <a:pt x="2681010" y="0"/>
                </a:lnTo>
                <a:lnTo>
                  <a:pt x="2681010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7194" t="-465" r="-39879"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0789067" y="3146881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红绿灯板</a:t>
            </a:r>
          </a:p>
        </p:txBody>
      </p:sp>
      <p:sp>
        <p:nvSpPr>
          <p:cNvPr id="18" name="Freeform 18"/>
          <p:cNvSpPr/>
          <p:nvPr/>
        </p:nvSpPr>
        <p:spPr>
          <a:xfrm>
            <a:off x="707028" y="6462857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3" y="0"/>
                </a:lnTo>
                <a:lnTo>
                  <a:pt x="2812333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38314" y="6657903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重置按钮</a:t>
            </a:r>
          </a:p>
        </p:txBody>
      </p:sp>
      <p:sp>
        <p:nvSpPr>
          <p:cNvPr id="20" name="AutoShape 20"/>
          <p:cNvSpPr/>
          <p:nvPr/>
        </p:nvSpPr>
        <p:spPr>
          <a:xfrm>
            <a:off x="3519361" y="7073018"/>
            <a:ext cx="2903324" cy="1285632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14446966" y="6462857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4" y="0"/>
                </a:lnTo>
                <a:lnTo>
                  <a:pt x="2812334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14778252" y="6657903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跳跃按钮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12477670" y="7073018"/>
            <a:ext cx="1969297" cy="300815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Freeform 24"/>
          <p:cNvSpPr/>
          <p:nvPr/>
        </p:nvSpPr>
        <p:spPr>
          <a:xfrm>
            <a:off x="13936102" y="5003011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4" y="0"/>
                </a:lnTo>
                <a:lnTo>
                  <a:pt x="2812334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14267388" y="5198057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技能显示</a:t>
            </a:r>
          </a:p>
        </p:txBody>
      </p:sp>
      <p:sp>
        <p:nvSpPr>
          <p:cNvPr id="26" name="AutoShape 26"/>
          <p:cNvSpPr/>
          <p:nvPr/>
        </p:nvSpPr>
        <p:spPr>
          <a:xfrm flipH="1">
            <a:off x="11966805" y="5613171"/>
            <a:ext cx="1969297" cy="300815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Freeform 27"/>
          <p:cNvSpPr/>
          <p:nvPr/>
        </p:nvSpPr>
        <p:spPr>
          <a:xfrm>
            <a:off x="751853" y="4381765"/>
            <a:ext cx="2812334" cy="1220321"/>
          </a:xfrm>
          <a:custGeom>
            <a:avLst/>
            <a:gdLst/>
            <a:ahLst/>
            <a:cxnLst/>
            <a:rect l="l" t="t" r="r" b="b"/>
            <a:pathLst>
              <a:path w="2812334" h="1220321">
                <a:moveTo>
                  <a:pt x="0" y="0"/>
                </a:moveTo>
                <a:lnTo>
                  <a:pt x="2812334" y="0"/>
                </a:lnTo>
                <a:lnTo>
                  <a:pt x="2812334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7" t="-465" r="-33347"/>
            </a:stretch>
          </a:blipFill>
          <a:ln cap="sq">
            <a:noFill/>
            <a:prstDash val="solid"/>
            <a:miter/>
          </a:ln>
        </p:spPr>
      </p:sp>
      <p:sp>
        <p:nvSpPr>
          <p:cNvPr id="28" name="TextBox 28"/>
          <p:cNvSpPr txBox="1"/>
          <p:nvPr/>
        </p:nvSpPr>
        <p:spPr>
          <a:xfrm>
            <a:off x="1083139" y="4576811"/>
            <a:ext cx="2349724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显示界面</a:t>
            </a:r>
          </a:p>
        </p:txBody>
      </p:sp>
      <p:sp>
        <p:nvSpPr>
          <p:cNvPr id="29" name="AutoShape 29"/>
          <p:cNvSpPr/>
          <p:nvPr/>
        </p:nvSpPr>
        <p:spPr>
          <a:xfrm>
            <a:off x="3564187" y="4991925"/>
            <a:ext cx="4425945" cy="61016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Freeform 30"/>
          <p:cNvSpPr/>
          <p:nvPr/>
        </p:nvSpPr>
        <p:spPr>
          <a:xfrm>
            <a:off x="13936102" y="8037979"/>
            <a:ext cx="3534617" cy="1220321"/>
          </a:xfrm>
          <a:custGeom>
            <a:avLst/>
            <a:gdLst/>
            <a:ahLst/>
            <a:cxnLst/>
            <a:rect l="l" t="t" r="r" b="b"/>
            <a:pathLst>
              <a:path w="3534617" h="1220321">
                <a:moveTo>
                  <a:pt x="0" y="0"/>
                </a:moveTo>
                <a:lnTo>
                  <a:pt x="3534617" y="0"/>
                </a:lnTo>
                <a:lnTo>
                  <a:pt x="3534617" y="1220321"/>
                </a:lnTo>
                <a:lnTo>
                  <a:pt x="0" y="122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750" t="-465" r="-16315"/>
            </a:stretch>
          </a:blipFill>
          <a:ln cap="sq">
            <a:noFill/>
            <a:prstDash val="solid"/>
            <a:miter/>
          </a:ln>
        </p:spPr>
      </p:sp>
      <p:sp>
        <p:nvSpPr>
          <p:cNvPr id="31" name="TextBox 31"/>
          <p:cNvSpPr txBox="1"/>
          <p:nvPr/>
        </p:nvSpPr>
        <p:spPr>
          <a:xfrm>
            <a:off x="14111710" y="8233025"/>
            <a:ext cx="3193957" cy="7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8"/>
              </a:lnSpc>
            </a:pPr>
            <a:r>
              <a:rPr lang="en-US" sz="4005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技能发动按钮</a:t>
            </a:r>
          </a:p>
        </p:txBody>
      </p:sp>
      <p:sp>
        <p:nvSpPr>
          <p:cNvPr id="32" name="AutoShape 32"/>
          <p:cNvSpPr/>
          <p:nvPr/>
        </p:nvSpPr>
        <p:spPr>
          <a:xfrm flipH="1" flipV="1">
            <a:off x="9841899" y="8037979"/>
            <a:ext cx="4094203" cy="61016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Freeform 33"/>
          <p:cNvSpPr/>
          <p:nvPr/>
        </p:nvSpPr>
        <p:spPr>
          <a:xfrm flipH="1" flipV="1">
            <a:off x="14446966" y="2649771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3" y="1686490"/>
                </a:moveTo>
                <a:lnTo>
                  <a:pt x="0" y="1686490"/>
                </a:lnTo>
                <a:lnTo>
                  <a:pt x="0" y="0"/>
                </a:lnTo>
                <a:lnTo>
                  <a:pt x="2550513" y="0"/>
                </a:lnTo>
                <a:lnTo>
                  <a:pt x="2550513" y="16864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flipH="1" flipV="1">
            <a:off x="12477670" y="725155"/>
            <a:ext cx="2550513" cy="1686490"/>
          </a:xfrm>
          <a:custGeom>
            <a:avLst/>
            <a:gdLst/>
            <a:ahLst/>
            <a:cxnLst/>
            <a:rect l="l" t="t" r="r" b="b"/>
            <a:pathLst>
              <a:path w="2550513" h="1686490">
                <a:moveTo>
                  <a:pt x="2550513" y="1686491"/>
                </a:moveTo>
                <a:lnTo>
                  <a:pt x="0" y="1686491"/>
                </a:lnTo>
                <a:lnTo>
                  <a:pt x="0" y="0"/>
                </a:lnTo>
                <a:lnTo>
                  <a:pt x="2550513" y="0"/>
                </a:lnTo>
                <a:lnTo>
                  <a:pt x="2550513" y="16864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137643" y="5686759"/>
            <a:ext cx="6261659" cy="3701223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2041845" y="393966"/>
            <a:ext cx="6918613" cy="4749534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9576612" y="393966"/>
            <a:ext cx="7414884" cy="4749534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>
          <a:xfrm>
            <a:off x="6617205" y="5324797"/>
            <a:ext cx="5918814" cy="4063186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rcRect/>
          <a:stretch>
            <a:fillRect/>
          </a:stretch>
        </p:blipFill>
        <p:spPr>
          <a:xfrm>
            <a:off x="12558094" y="5324797"/>
            <a:ext cx="5729906" cy="3933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id="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5366" y="288488"/>
            <a:ext cx="4811264" cy="5420097"/>
          </a:xfrm>
          <a:custGeom>
            <a:avLst/>
            <a:gdLst/>
            <a:ahLst/>
            <a:cxnLst/>
            <a:rect l="l" t="t" r="r" b="b"/>
            <a:pathLst>
              <a:path w="4811264" h="5420097">
                <a:moveTo>
                  <a:pt x="0" y="0"/>
                </a:moveTo>
                <a:lnTo>
                  <a:pt x="4811264" y="0"/>
                </a:lnTo>
                <a:lnTo>
                  <a:pt x="4811264" y="5420097"/>
                </a:lnTo>
                <a:lnTo>
                  <a:pt x="0" y="5420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19460" y="2998537"/>
            <a:ext cx="12636233" cy="6491865"/>
          </a:xfrm>
          <a:custGeom>
            <a:avLst/>
            <a:gdLst/>
            <a:ahLst/>
            <a:cxnLst/>
            <a:rect l="l" t="t" r="r" b="b"/>
            <a:pathLst>
              <a:path w="12636233" h="6491865">
                <a:moveTo>
                  <a:pt x="0" y="0"/>
                </a:moveTo>
                <a:lnTo>
                  <a:pt x="12636233" y="0"/>
                </a:lnTo>
                <a:lnTo>
                  <a:pt x="12636233" y="6491864"/>
                </a:lnTo>
                <a:lnTo>
                  <a:pt x="0" y="6491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534623"/>
            <a:ext cx="2034897" cy="72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  <a:spcBef>
                <a:spcPct val="0"/>
              </a:spcBef>
            </a:pPr>
            <a:r>
              <a:rPr lang="en-US" sz="4005" u="sng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  <a:hlinkClick r:id="rId5" tooltip="http://47.94.136.191:3004/#/post/lwaLMqTpPDlqzD3"/>
              </a:rPr>
              <a:t>源码链接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E53F06-EF87-455B-A3F8-C810AEBA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0" y="101161"/>
            <a:ext cx="6741846" cy="50423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0003" r="-89441" b="-34379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561652" y="6161916"/>
            <a:ext cx="5207771" cy="3443563"/>
          </a:xfrm>
          <a:custGeom>
            <a:avLst/>
            <a:gdLst/>
            <a:ahLst/>
            <a:cxnLst/>
            <a:rect l="l" t="t" r="r" b="b"/>
            <a:pathLst>
              <a:path w="5207771" h="3443563">
                <a:moveTo>
                  <a:pt x="0" y="3443564"/>
                </a:moveTo>
                <a:lnTo>
                  <a:pt x="5207771" y="3443564"/>
                </a:lnTo>
                <a:lnTo>
                  <a:pt x="5207771" y="0"/>
                </a:lnTo>
                <a:lnTo>
                  <a:pt x="0" y="0"/>
                </a:lnTo>
                <a:lnTo>
                  <a:pt x="0" y="3443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94524" y="5271120"/>
            <a:ext cx="794100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900"/>
              </a:lnSpc>
              <a:spcBef>
                <a:spcPct val="0"/>
              </a:spcBef>
            </a:pPr>
            <a:r>
              <a:rPr lang="en-US" sz="7500" b="1" u="none" strike="noStrike" spc="-165">
                <a:solidFill>
                  <a:srgbClr val="FFFFFF"/>
                </a:solidFill>
                <a:latin typeface="29LT Bukra Wide Semi-Bold"/>
                <a:ea typeface="29LT Bukra Wide Semi-Bold"/>
                <a:cs typeface="29LT Bukra Wide Semi-Bold"/>
                <a:sym typeface="29LT Bukra Wide Semi-Bold"/>
              </a:rPr>
              <a:t>PART THREE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-674477"/>
            <a:ext cx="6943784" cy="466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8"/>
              </a:lnSpc>
              <a:spcBef>
                <a:spcPct val="0"/>
              </a:spcBef>
            </a:pPr>
            <a:r>
              <a:rPr lang="en-US" sz="25184" spc="2392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4524" y="6266691"/>
            <a:ext cx="7941008" cy="23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36"/>
              </a:lnSpc>
            </a:pPr>
            <a:r>
              <a:rPr lang="en-US" sz="14897">
                <a:solidFill>
                  <a:srgbClr val="FFFFFF"/>
                </a:solidFill>
                <a:latin typeface="庞门正道标题体"/>
                <a:ea typeface="庞门正道标题体"/>
                <a:cs typeface="庞门正道标题体"/>
                <a:sym typeface="庞门正道标题体"/>
              </a:rPr>
              <a:t>游戏二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4524" y="8551525"/>
            <a:ext cx="5664720" cy="62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350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rPr>
              <a:t>HANUOYI 汉诺塔</a:t>
            </a:r>
          </a:p>
        </p:txBody>
      </p:sp>
      <p:sp>
        <p:nvSpPr>
          <p:cNvPr id="8" name="Freeform 8"/>
          <p:cNvSpPr/>
          <p:nvPr/>
        </p:nvSpPr>
        <p:spPr>
          <a:xfrm flipV="1">
            <a:off x="14330115" y="0"/>
            <a:ext cx="3957885" cy="4966320"/>
          </a:xfrm>
          <a:custGeom>
            <a:avLst/>
            <a:gdLst/>
            <a:ahLst/>
            <a:cxnLst/>
            <a:rect l="l" t="t" r="r" b="b"/>
            <a:pathLst>
              <a:path w="3957885" h="4966320">
                <a:moveTo>
                  <a:pt x="0" y="4966320"/>
                </a:moveTo>
                <a:lnTo>
                  <a:pt x="3957885" y="4966320"/>
                </a:lnTo>
                <a:lnTo>
                  <a:pt x="3957885" y="0"/>
                </a:lnTo>
                <a:lnTo>
                  <a:pt x="0" y="0"/>
                </a:lnTo>
                <a:lnTo>
                  <a:pt x="0" y="49663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162</Words>
  <Application>Microsoft Office PowerPoint</Application>
  <PresentationFormat>自定义</PresentationFormat>
  <Paragraphs>85</Paragraphs>
  <Slides>19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思源黑体 Medium</vt:lpstr>
      <vt:lpstr>Arial</vt:lpstr>
      <vt:lpstr>庞门正道标题体</vt:lpstr>
      <vt:lpstr>思源黑体</vt:lpstr>
      <vt:lpstr>29LT Bukra Wide Semi-Bold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融合创新</dc:title>
  <cp:lastModifiedBy>丘GG</cp:lastModifiedBy>
  <cp:revision>3</cp:revision>
  <dcterms:created xsi:type="dcterms:W3CDTF">2006-08-16T00:00:00Z</dcterms:created>
  <dcterms:modified xsi:type="dcterms:W3CDTF">2024-11-05T11:06:51Z</dcterms:modified>
  <dc:identifier>DAGVVTuIHYc</dc:identifier>
</cp:coreProperties>
</file>